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7" r:id="rId2"/>
    <p:sldId id="284" r:id="rId3"/>
    <p:sldId id="286" r:id="rId4"/>
    <p:sldId id="287" r:id="rId5"/>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276C975-08B1-4584-9EA5-6A3B0FA19B23}"/>
              </a:ext>
            </a:extLst>
          </p:cNvPr>
          <p:cNvSpPr>
            <a:spLocks noGrp="1"/>
          </p:cNvSpPr>
          <p:nvPr>
            <p:ph type="hdr" sz="quarter"/>
          </p:nvPr>
        </p:nvSpPr>
        <p:spPr>
          <a:xfrm>
            <a:off x="0" y="0"/>
            <a:ext cx="3043343" cy="467071"/>
          </a:xfrm>
          <a:prstGeom prst="rect">
            <a:avLst/>
          </a:prstGeom>
        </p:spPr>
        <p:txBody>
          <a:bodyPr vert="horz" lIns="93317" tIns="46659" rIns="93317" bIns="46659" rtlCol="0"/>
          <a:lstStyle>
            <a:lvl1pPr algn="l">
              <a:defRPr sz="1200"/>
            </a:lvl1pPr>
          </a:lstStyle>
          <a:p>
            <a:endParaRPr lang="en-US"/>
          </a:p>
        </p:txBody>
      </p:sp>
      <p:sp>
        <p:nvSpPr>
          <p:cNvPr id="3" name="Date Placeholder 2">
            <a:extLst>
              <a:ext uri="{FF2B5EF4-FFF2-40B4-BE49-F238E27FC236}">
                <a16:creationId xmlns:a16="http://schemas.microsoft.com/office/drawing/2014/main" id="{53BB875D-B4FE-4E97-A29C-F90697911E7F}"/>
              </a:ext>
            </a:extLst>
          </p:cNvPr>
          <p:cNvSpPr>
            <a:spLocks noGrp="1"/>
          </p:cNvSpPr>
          <p:nvPr>
            <p:ph type="dt" sz="quarter" idx="1"/>
          </p:nvPr>
        </p:nvSpPr>
        <p:spPr>
          <a:xfrm>
            <a:off x="3978132" y="0"/>
            <a:ext cx="3043343" cy="467071"/>
          </a:xfrm>
          <a:prstGeom prst="rect">
            <a:avLst/>
          </a:prstGeom>
        </p:spPr>
        <p:txBody>
          <a:bodyPr vert="horz" lIns="93317" tIns="46659" rIns="93317" bIns="46659" rtlCol="0"/>
          <a:lstStyle>
            <a:lvl1pPr algn="r">
              <a:defRPr sz="1200"/>
            </a:lvl1pPr>
          </a:lstStyle>
          <a:p>
            <a:fld id="{AF6AC924-EAFE-4AC2-8812-AA9D46921586}" type="datetime1">
              <a:rPr lang="en-US" smtClean="0"/>
              <a:t>6/17/2026</a:t>
            </a:fld>
            <a:endParaRPr lang="en-US"/>
          </a:p>
        </p:txBody>
      </p:sp>
      <p:sp>
        <p:nvSpPr>
          <p:cNvPr id="4" name="Footer Placeholder 3">
            <a:extLst>
              <a:ext uri="{FF2B5EF4-FFF2-40B4-BE49-F238E27FC236}">
                <a16:creationId xmlns:a16="http://schemas.microsoft.com/office/drawing/2014/main" id="{8665C7EB-8201-46AC-BCD7-E4FE6993D9FB}"/>
              </a:ext>
            </a:extLst>
          </p:cNvPr>
          <p:cNvSpPr>
            <a:spLocks noGrp="1"/>
          </p:cNvSpPr>
          <p:nvPr>
            <p:ph type="ftr" sz="quarter" idx="2"/>
          </p:nvPr>
        </p:nvSpPr>
        <p:spPr>
          <a:xfrm>
            <a:off x="0" y="8842030"/>
            <a:ext cx="3043343" cy="467070"/>
          </a:xfrm>
          <a:prstGeom prst="rect">
            <a:avLst/>
          </a:prstGeom>
        </p:spPr>
        <p:txBody>
          <a:bodyPr vert="horz" lIns="93317" tIns="46659" rIns="93317" bIns="4665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BB692C0-E0A2-4829-858C-DFDC2DE9797C}"/>
              </a:ext>
            </a:extLst>
          </p:cNvPr>
          <p:cNvSpPr>
            <a:spLocks noGrp="1"/>
          </p:cNvSpPr>
          <p:nvPr>
            <p:ph type="sldNum" sz="quarter" idx="3"/>
          </p:nvPr>
        </p:nvSpPr>
        <p:spPr>
          <a:xfrm>
            <a:off x="3978132" y="8842030"/>
            <a:ext cx="3043343" cy="467070"/>
          </a:xfrm>
          <a:prstGeom prst="rect">
            <a:avLst/>
          </a:prstGeom>
        </p:spPr>
        <p:txBody>
          <a:bodyPr vert="horz" lIns="93317" tIns="46659" rIns="93317" bIns="46659" rtlCol="0" anchor="b"/>
          <a:lstStyle>
            <a:lvl1pPr algn="r">
              <a:defRPr sz="1200"/>
            </a:lvl1pPr>
          </a:lstStyle>
          <a:p>
            <a:fld id="{C012CB25-A539-4BA0-B47A-E6F938C7DE3A}" type="slidenum">
              <a:rPr lang="en-US" smtClean="0"/>
              <a:t>‹#›</a:t>
            </a:fld>
            <a:endParaRPr lang="en-US"/>
          </a:p>
        </p:txBody>
      </p:sp>
    </p:spTree>
    <p:extLst>
      <p:ext uri="{BB962C8B-B14F-4D97-AF65-F5344CB8AC3E}">
        <p14:creationId xmlns:p14="http://schemas.microsoft.com/office/powerpoint/2010/main" val="264197308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1"/>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idx="1"/>
          </p:nvPr>
        </p:nvSpPr>
        <p:spPr>
          <a:xfrm>
            <a:off x="3978132" y="0"/>
            <a:ext cx="3043343" cy="467071"/>
          </a:xfrm>
          <a:prstGeom prst="rect">
            <a:avLst/>
          </a:prstGeom>
        </p:spPr>
        <p:txBody>
          <a:bodyPr vert="horz" lIns="93317" tIns="46659" rIns="93317" bIns="46659" rtlCol="0"/>
          <a:lstStyle>
            <a:lvl1pPr algn="r">
              <a:defRPr sz="1200"/>
            </a:lvl1pPr>
          </a:lstStyle>
          <a:p>
            <a:fld id="{1EDACFC0-951E-41BE-B235-C1CC7353FD06}" type="datetime1">
              <a:rPr lang="en-US" smtClean="0"/>
              <a:t>6/17/2026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80004"/>
            <a:ext cx="5618480" cy="3665459"/>
          </a:xfrm>
          <a:prstGeom prst="rect">
            <a:avLst/>
          </a:prstGeom>
        </p:spPr>
        <p:txBody>
          <a:bodyPr vert="horz" lIns="93317" tIns="46659" rIns="93317" bIns="4665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0"/>
          </a:xfrm>
          <a:prstGeom prst="rect">
            <a:avLst/>
          </a:prstGeom>
        </p:spPr>
        <p:txBody>
          <a:bodyPr vert="horz" lIns="93317" tIns="46659" rIns="93317" bIns="46659"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317" tIns="46659" rIns="93317" bIns="46659" rtlCol="0" anchor="b"/>
          <a:lstStyle>
            <a:lvl1pPr algn="r">
              <a:defRPr sz="1200"/>
            </a:lvl1pPr>
          </a:lstStyle>
          <a:p>
            <a:fld id="{55E6775C-5FEF-4FC8-913D-DE7F1E1FCAEF}" type="slidenum">
              <a:rPr lang="en-US" smtClean="0"/>
              <a:t>‹#›</a:t>
            </a:fld>
            <a:endParaRPr lang="en-US"/>
          </a:p>
        </p:txBody>
      </p:sp>
    </p:spTree>
    <p:extLst>
      <p:ext uri="{BB962C8B-B14F-4D97-AF65-F5344CB8AC3E}">
        <p14:creationId xmlns:p14="http://schemas.microsoft.com/office/powerpoint/2010/main" val="320223269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7780AF4-FBBB-4B2B-9AFA-7952C642566C}" type="slidenum">
              <a:rPr lang="en-US" smtClean="0"/>
              <a:t>1</a:t>
            </a:fld>
            <a:endParaRPr lang="en-US"/>
          </a:p>
        </p:txBody>
      </p:sp>
      <p:sp>
        <p:nvSpPr>
          <p:cNvPr id="5" name="Date Placeholder 4">
            <a:extLst>
              <a:ext uri="{FF2B5EF4-FFF2-40B4-BE49-F238E27FC236}">
                <a16:creationId xmlns:a16="http://schemas.microsoft.com/office/drawing/2014/main" id="{0E83B82E-3270-B60B-87FB-B1D7953DDDAB}"/>
              </a:ext>
            </a:extLst>
          </p:cNvPr>
          <p:cNvSpPr>
            <a:spLocks noGrp="1"/>
          </p:cNvSpPr>
          <p:nvPr>
            <p:ph type="dt" idx="1"/>
          </p:nvPr>
        </p:nvSpPr>
        <p:spPr/>
        <p:txBody>
          <a:bodyPr/>
          <a:lstStyle/>
          <a:p>
            <a:fld id="{7954946D-B09D-424D-B410-43A5B5AE1186}" type="datetime1">
              <a:rPr lang="en-US" smtClean="0"/>
              <a:t>6/17/2026</a:t>
            </a:fld>
            <a:endParaRPr lang="en-US"/>
          </a:p>
        </p:txBody>
      </p:sp>
    </p:spTree>
    <p:extLst>
      <p:ext uri="{BB962C8B-B14F-4D97-AF65-F5344CB8AC3E}">
        <p14:creationId xmlns:p14="http://schemas.microsoft.com/office/powerpoint/2010/main" val="2912554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2CD75-C033-4366-A199-348EFB53B9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78FFCF-C3A2-4BD5-BC8D-E22221566C9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303D14-FBD4-40E5-A141-F217ACA28EFF}"/>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7D07326E-7E90-4316-A30F-62F1B4293E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E00C8E-03CA-4F57-8C33-C45E07816906}"/>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428760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6E043-DFED-41A4-9163-494E5AC7CA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814C13-2CCE-4FA8-B5D9-F593EA38B41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4E8B91-9EDD-4F88-9AA9-47525854D637}"/>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28448B7D-B41D-4829-A6D6-FDA0AA0ED9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70A7C-01E3-41AE-8C41-4A0850B91C5D}"/>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81848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B3C715-1852-45CB-9DAD-E613BB45EBD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1E0076-37B3-4C1D-9710-2F479DE5E73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61483D-BC07-4F52-8042-C73207D003B8}"/>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55436FDC-AFE9-4222-8EA6-67FE3419A5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D0ECDB-45A7-489F-B7D5-66281FDE96C5}"/>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475316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236D1-5800-4682-8565-8D482136A7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D601DC-F26B-409B-88EE-0C404256B16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5664E-DED1-45AC-86A8-30FC5AD4D503}"/>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017D9BBA-9107-4767-9848-EE28A67B23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677E9C-7EAD-4D3D-951C-528994C347B5}"/>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941773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944F8-0CEF-455C-A0A5-39F105CEBD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5086C0-1E87-459C-AA4A-EBFE7B7842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997C83A-F8A5-4722-BCE2-D1A89A2E5F01}"/>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51C0AC9E-4A04-4E4D-8685-675FC6E32D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7FBB3C-179A-4C0C-B560-600F68B36E21}"/>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4291638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EB14E-809D-4957-A5EF-54C39EB791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0B6EB1-48A5-4BA1-A8C9-BE143287757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FFCC6F7-8967-4034-9660-7F06E0A7ECD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61B448-A705-4116-9516-05CC93A8ADA2}"/>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6" name="Footer Placeholder 5">
            <a:extLst>
              <a:ext uri="{FF2B5EF4-FFF2-40B4-BE49-F238E27FC236}">
                <a16:creationId xmlns:a16="http://schemas.microsoft.com/office/drawing/2014/main" id="{AF756822-E1C3-4458-B4FA-E047F54676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759D88-DDE7-42B5-8F89-C204DF0A91F9}"/>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842713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B2EB7-6CEA-4C9A-B816-6A6DC251382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89EF24-CB89-484E-B9B4-C42354E667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7FCFBAF-858F-4B45-B124-C3E1EBBAF3F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7F2D64-B05C-45BA-812B-E05B219E7A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F9B3E0B-8A58-4BB0-8DA5-46C6437EDC0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38DDF3-BB73-4FCA-ACA8-6EC2D91FAB79}"/>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8" name="Footer Placeholder 7">
            <a:extLst>
              <a:ext uri="{FF2B5EF4-FFF2-40B4-BE49-F238E27FC236}">
                <a16:creationId xmlns:a16="http://schemas.microsoft.com/office/drawing/2014/main" id="{2819DCCA-6FBF-4529-AAB3-49D77FC42BE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00493F-52B5-4F85-BBE5-CBEEB8A32E0A}"/>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438241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7ADC0-EB7E-41F3-9932-E253CEA24E6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55777-5B0A-431A-B2DA-AF0B725B101B}"/>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4" name="Footer Placeholder 3">
            <a:extLst>
              <a:ext uri="{FF2B5EF4-FFF2-40B4-BE49-F238E27FC236}">
                <a16:creationId xmlns:a16="http://schemas.microsoft.com/office/drawing/2014/main" id="{23BE0FEC-732F-459D-96FD-1515C49E81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546B13F-4C8E-48FF-9BA9-728EF30758C2}"/>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2483005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238D73-8C4D-424A-8808-B98F9DC1B5DA}"/>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3" name="Footer Placeholder 2">
            <a:extLst>
              <a:ext uri="{FF2B5EF4-FFF2-40B4-BE49-F238E27FC236}">
                <a16:creationId xmlns:a16="http://schemas.microsoft.com/office/drawing/2014/main" id="{7AD2EDF2-01F6-461E-9FF8-329ED46A2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0361DB-431C-4049-BFEC-7DF27EB22B0F}"/>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606360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5F8F6-56C1-4B20-951E-1683E92C80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E35BE3-7E7C-4825-968A-1912C466000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9F76FB-4DCD-4D48-95DE-1E2609A24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D4BBF0-8F6E-421B-90C0-DF9F37914A9D}"/>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6" name="Footer Placeholder 5">
            <a:extLst>
              <a:ext uri="{FF2B5EF4-FFF2-40B4-BE49-F238E27FC236}">
                <a16:creationId xmlns:a16="http://schemas.microsoft.com/office/drawing/2014/main" id="{61032E23-CB4A-48BB-ABD7-E58B4D85A9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BAE691-836C-4640-B881-A8EED555DB9D}"/>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3716276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37D60-7BCA-4B7D-9061-71E71A73D3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B2B7B4-224B-4A4E-87EA-5E953CAD5F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533517-B578-4CE6-AAF0-94169868C4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90A6BA-AA1C-4088-869F-08DD3582697C}"/>
              </a:ext>
            </a:extLst>
          </p:cNvPr>
          <p:cNvSpPr>
            <a:spLocks noGrp="1"/>
          </p:cNvSpPr>
          <p:nvPr>
            <p:ph type="dt" sz="half" idx="10"/>
          </p:nvPr>
        </p:nvSpPr>
        <p:spPr/>
        <p:txBody>
          <a:bodyPr/>
          <a:lstStyle/>
          <a:p>
            <a:fld id="{51F61627-1724-44B4-B8EC-E170810ECA11}" type="datetimeFigureOut">
              <a:rPr lang="en-US" smtClean="0"/>
              <a:t>6/17/2026</a:t>
            </a:fld>
            <a:endParaRPr lang="en-US"/>
          </a:p>
        </p:txBody>
      </p:sp>
      <p:sp>
        <p:nvSpPr>
          <p:cNvPr id="6" name="Footer Placeholder 5">
            <a:extLst>
              <a:ext uri="{FF2B5EF4-FFF2-40B4-BE49-F238E27FC236}">
                <a16:creationId xmlns:a16="http://schemas.microsoft.com/office/drawing/2014/main" id="{3F2BD32E-FE11-4F22-A115-CCD4A96E4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62D804-E80C-449E-AF5C-EB2486B8DB63}"/>
              </a:ext>
            </a:extLst>
          </p:cNvPr>
          <p:cNvSpPr>
            <a:spLocks noGrp="1"/>
          </p:cNvSpPr>
          <p:nvPr>
            <p:ph type="sldNum" sz="quarter" idx="12"/>
          </p:nvPr>
        </p:nvSpPr>
        <p:spPr/>
        <p:txBody>
          <a:bodyPr/>
          <a:lstStyle/>
          <a:p>
            <a:fld id="{711446EC-958B-44CE-9E95-7F2139784BD2}" type="slidenum">
              <a:rPr lang="en-US" smtClean="0"/>
              <a:t>‹#›</a:t>
            </a:fld>
            <a:endParaRPr lang="en-US"/>
          </a:p>
        </p:txBody>
      </p:sp>
    </p:spTree>
    <p:extLst>
      <p:ext uri="{BB962C8B-B14F-4D97-AF65-F5344CB8AC3E}">
        <p14:creationId xmlns:p14="http://schemas.microsoft.com/office/powerpoint/2010/main" val="2106877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0E9CFB-0EBA-446F-9ECB-142F236255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2C316E4-C200-4EFC-ABA9-7355B0253A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4E37F8-4702-493B-9ECF-ABE866CC24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F61627-1724-44B4-B8EC-E170810ECA11}" type="datetimeFigureOut">
              <a:rPr lang="en-US" smtClean="0"/>
              <a:t>6/17/2026</a:t>
            </a:fld>
            <a:endParaRPr lang="en-US"/>
          </a:p>
        </p:txBody>
      </p:sp>
      <p:sp>
        <p:nvSpPr>
          <p:cNvPr id="5" name="Footer Placeholder 4">
            <a:extLst>
              <a:ext uri="{FF2B5EF4-FFF2-40B4-BE49-F238E27FC236}">
                <a16:creationId xmlns:a16="http://schemas.microsoft.com/office/drawing/2014/main" id="{58576E80-1A85-44CF-A8C9-7CD89649D1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379502-77D4-4E9E-9E8F-7A3E38734F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1446EC-958B-44CE-9E95-7F2139784BD2}" type="slidenum">
              <a:rPr lang="en-US" smtClean="0"/>
              <a:t>‹#›</a:t>
            </a:fld>
            <a:endParaRPr lang="en-US"/>
          </a:p>
        </p:txBody>
      </p:sp>
    </p:spTree>
    <p:extLst>
      <p:ext uri="{BB962C8B-B14F-4D97-AF65-F5344CB8AC3E}">
        <p14:creationId xmlns:p14="http://schemas.microsoft.com/office/powerpoint/2010/main" val="2933808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dental.ohio.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elicense.ohio.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licensing@den.ohio.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20670"/>
            <a:ext cx="9144000" cy="2073329"/>
          </a:xfrm>
        </p:spPr>
        <p:txBody>
          <a:bodyPr>
            <a:normAutofit/>
          </a:bodyPr>
          <a:lstStyle/>
          <a:p>
            <a:r>
              <a:rPr lang="en-US" sz="4800" dirty="0">
                <a:solidFill>
                  <a:srgbClr val="0070C0"/>
                </a:solidFill>
              </a:rPr>
              <a:t>2-Hr Dental Radiology Review CE</a:t>
            </a:r>
            <a:br>
              <a:rPr lang="en-US" sz="4400" dirty="0"/>
            </a:br>
            <a:endParaRPr lang="en-US" sz="4400" dirty="0"/>
          </a:p>
        </p:txBody>
      </p:sp>
      <p:sp>
        <p:nvSpPr>
          <p:cNvPr id="3" name="Subtitle 2"/>
          <p:cNvSpPr>
            <a:spLocks noGrp="1"/>
          </p:cNvSpPr>
          <p:nvPr>
            <p:ph type="subTitle" idx="1"/>
          </p:nvPr>
        </p:nvSpPr>
        <p:spPr>
          <a:xfrm>
            <a:off x="1524000" y="2509407"/>
            <a:ext cx="9144000" cy="3627922"/>
          </a:xfrm>
        </p:spPr>
        <p:txBody>
          <a:bodyPr>
            <a:normAutofit/>
          </a:bodyPr>
          <a:lstStyle/>
          <a:p>
            <a:r>
              <a:rPr lang="en-US" sz="2800" dirty="0"/>
              <a:t>Meets the Ohio State Dental Board biennial licensure requirements.</a:t>
            </a:r>
          </a:p>
          <a:p>
            <a:r>
              <a:rPr lang="en-US" sz="3200" dirty="0"/>
              <a:t>Sponsored by Columbus Dental Society </a:t>
            </a:r>
          </a:p>
          <a:p>
            <a:r>
              <a:rPr lang="en-US" dirty="0"/>
              <a:t>Instructor: Sheri Sauer, EFDA, CDA, RDA, CODA, CDIPC</a:t>
            </a:r>
          </a:p>
          <a:p>
            <a:pPr marL="0" indent="0" algn="ctr">
              <a:buNone/>
            </a:pPr>
            <a:r>
              <a:rPr lang="en-US" sz="2800" dirty="0"/>
              <a:t>Ohio State Dental Board website:</a:t>
            </a:r>
          </a:p>
          <a:p>
            <a:pPr marL="0" indent="0" algn="ctr">
              <a:buNone/>
            </a:pPr>
            <a:r>
              <a:rPr lang="en-US" sz="2800" dirty="0">
                <a:hlinkClick r:id="rId3"/>
              </a:rPr>
              <a:t>www.dental.ohio.gov</a:t>
            </a:r>
            <a:endParaRPr lang="en-US" sz="2800" dirty="0"/>
          </a:p>
          <a:p>
            <a:pPr marL="0" indent="0" algn="ctr">
              <a:buNone/>
            </a:pPr>
            <a:r>
              <a:rPr lang="en-US" sz="2800" dirty="0"/>
              <a:t>Phone: 614-466-2580</a:t>
            </a:r>
          </a:p>
          <a:p>
            <a:endParaRPr lang="en-US" sz="2800" dirty="0"/>
          </a:p>
          <a:p>
            <a:endParaRPr lang="en-US" sz="2800" dirty="0"/>
          </a:p>
          <a:p>
            <a:endParaRPr lang="en-US" sz="2800" dirty="0"/>
          </a:p>
        </p:txBody>
      </p:sp>
    </p:spTree>
    <p:extLst>
      <p:ext uri="{BB962C8B-B14F-4D97-AF65-F5344CB8AC3E}">
        <p14:creationId xmlns:p14="http://schemas.microsoft.com/office/powerpoint/2010/main" val="589082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4000" u="sng" dirty="0">
                <a:solidFill>
                  <a:srgbClr val="0070C0"/>
                </a:solidFill>
              </a:rPr>
              <a:t>Important Renewal Information:</a:t>
            </a:r>
          </a:p>
        </p:txBody>
      </p:sp>
      <p:sp>
        <p:nvSpPr>
          <p:cNvPr id="3" name="Content Placeholder 2"/>
          <p:cNvSpPr>
            <a:spLocks noGrp="1"/>
          </p:cNvSpPr>
          <p:nvPr>
            <p:ph idx="1"/>
          </p:nvPr>
        </p:nvSpPr>
        <p:spPr/>
        <p:txBody>
          <a:bodyPr>
            <a:noAutofit/>
          </a:bodyPr>
          <a:lstStyle/>
          <a:p>
            <a:pPr marL="0" indent="0">
              <a:buNone/>
            </a:pPr>
            <a:r>
              <a:rPr lang="en-US" dirty="0"/>
              <a:t>Dental Professionals are required to RENEW their license BIENNIALLY (every 2 years on the EVEN year) in order to maintain an active certificate to practice.</a:t>
            </a:r>
          </a:p>
          <a:p>
            <a:pPr marL="0" indent="0">
              <a:buNone/>
            </a:pPr>
            <a:r>
              <a:rPr lang="en-US" dirty="0"/>
              <a:t>Each person who is certified as a dental assistant radiographer shall renew with the Ohio State Dental Board online using </a:t>
            </a:r>
            <a:r>
              <a:rPr lang="en-US" i="1" dirty="0" err="1"/>
              <a:t>eLicense</a:t>
            </a:r>
            <a:r>
              <a:rPr lang="en-US" i="1" dirty="0"/>
              <a:t> </a:t>
            </a:r>
            <a:r>
              <a:rPr lang="en-US" dirty="0"/>
              <a:t>portal by December 31</a:t>
            </a:r>
            <a:r>
              <a:rPr lang="en-US" baseline="30000" dirty="0"/>
              <a:t>st</a:t>
            </a:r>
            <a:r>
              <a:rPr lang="en-US" dirty="0"/>
              <a:t> of each even-numbered year, within the last 90 days of the year – October, November, December. </a:t>
            </a:r>
          </a:p>
          <a:p>
            <a:pPr marL="0" indent="0">
              <a:buNone/>
            </a:pPr>
            <a:r>
              <a:rPr lang="en-US" dirty="0"/>
              <a:t>Radiographer certificate renewal fee is $32.00 + $3.50 processing.</a:t>
            </a:r>
          </a:p>
          <a:p>
            <a:pPr marL="0" indent="0" algn="ctr">
              <a:buNone/>
            </a:pPr>
            <a:r>
              <a:rPr lang="en-US" i="1" u="sng" dirty="0" err="1"/>
              <a:t>eLicense</a:t>
            </a:r>
            <a:r>
              <a:rPr lang="en-US" i="1" u="sng" dirty="0"/>
              <a:t> Ohio Portal Registration</a:t>
            </a:r>
          </a:p>
          <a:p>
            <a:pPr marL="0" indent="0" algn="ctr">
              <a:buNone/>
            </a:pPr>
            <a:r>
              <a:rPr lang="en-US" dirty="0"/>
              <a:t>Website: </a:t>
            </a:r>
            <a:r>
              <a:rPr lang="en-US" dirty="0">
                <a:hlinkClick r:id="rId2"/>
              </a:rPr>
              <a:t>https://elicense.ohio.gov</a:t>
            </a:r>
            <a:endParaRPr lang="en-US" dirty="0"/>
          </a:p>
        </p:txBody>
      </p:sp>
    </p:spTree>
    <p:extLst>
      <p:ext uri="{BB962C8B-B14F-4D97-AF65-F5344CB8AC3E}">
        <p14:creationId xmlns:p14="http://schemas.microsoft.com/office/powerpoint/2010/main" val="579421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latin typeface="+mn-lt"/>
              </a:rPr>
              <a:t>To renew your radiographer license, navigate to </a:t>
            </a:r>
            <a:r>
              <a:rPr lang="en-US" sz="2800" u="sng" dirty="0">
                <a:solidFill>
                  <a:schemeClr val="accent1"/>
                </a:solidFill>
                <a:latin typeface="+mn-lt"/>
              </a:rPr>
              <a:t>eLicense.ohio.gov</a:t>
            </a:r>
            <a:r>
              <a:rPr lang="en-US" sz="2800" dirty="0">
                <a:latin typeface="+mn-lt"/>
              </a:rPr>
              <a:t>.  Click on Login/Create Account, choose Existing Users, then log in using your email </a:t>
            </a:r>
            <a:r>
              <a:rPr lang="en-US" sz="2800" dirty="0">
                <a:latin typeface="+mn-lt"/>
                <a:cs typeface="Calibri" panose="020F0502020204030204" pitchFamily="34" charset="0"/>
              </a:rPr>
              <a:t>address</a:t>
            </a:r>
            <a:r>
              <a:rPr lang="en-US" sz="2800" dirty="0">
                <a:latin typeface="+mn-lt"/>
              </a:rPr>
              <a:t> and password.  </a:t>
            </a:r>
            <a:endParaRPr lang="en-US" sz="2800" dirty="0">
              <a:solidFill>
                <a:srgbClr val="FF0000"/>
              </a:solidFill>
              <a:latin typeface="+mn-lt"/>
            </a:endParaRPr>
          </a:p>
        </p:txBody>
      </p:sp>
      <p:sp>
        <p:nvSpPr>
          <p:cNvPr id="3" name="Content Placeholder 2"/>
          <p:cNvSpPr>
            <a:spLocks noGrp="1"/>
          </p:cNvSpPr>
          <p:nvPr>
            <p:ph idx="1"/>
          </p:nvPr>
        </p:nvSpPr>
        <p:spPr>
          <a:xfrm>
            <a:off x="838200" y="1825624"/>
            <a:ext cx="10515600" cy="4860183"/>
          </a:xfrm>
        </p:spPr>
        <p:txBody>
          <a:bodyPr>
            <a:normAutofit/>
          </a:bodyPr>
          <a:lstStyle/>
          <a:p>
            <a:pPr marL="0" indent="0">
              <a:buNone/>
            </a:pPr>
            <a:r>
              <a:rPr lang="en-US" dirty="0"/>
              <a:t>Once on your </a:t>
            </a:r>
            <a:r>
              <a:rPr lang="en-US" b="1" dirty="0"/>
              <a:t>DASH BOARD:</a:t>
            </a:r>
          </a:p>
          <a:p>
            <a:r>
              <a:rPr lang="en-US" dirty="0">
                <a:solidFill>
                  <a:srgbClr val="00B050"/>
                </a:solidFill>
              </a:rPr>
              <a:t> </a:t>
            </a:r>
            <a:r>
              <a:rPr lang="en-US" dirty="0"/>
              <a:t>Find the license you wish to renew</a:t>
            </a:r>
          </a:p>
          <a:p>
            <a:r>
              <a:rPr lang="en-US" dirty="0">
                <a:solidFill>
                  <a:srgbClr val="00B050"/>
                </a:solidFill>
              </a:rPr>
              <a:t> </a:t>
            </a:r>
            <a:r>
              <a:rPr lang="en-US" dirty="0"/>
              <a:t>Click </a:t>
            </a:r>
            <a:r>
              <a:rPr lang="en-US" b="1" dirty="0"/>
              <a:t>OPTIONS </a:t>
            </a:r>
            <a:r>
              <a:rPr lang="en-US" dirty="0"/>
              <a:t>button on that license title</a:t>
            </a:r>
          </a:p>
          <a:p>
            <a:r>
              <a:rPr lang="en-US" dirty="0">
                <a:solidFill>
                  <a:srgbClr val="00B050"/>
                </a:solidFill>
              </a:rPr>
              <a:t> </a:t>
            </a:r>
            <a:r>
              <a:rPr lang="en-US" dirty="0"/>
              <a:t>Choose </a:t>
            </a:r>
            <a:r>
              <a:rPr lang="en-US" b="1" dirty="0"/>
              <a:t>RENEW </a:t>
            </a:r>
            <a:r>
              <a:rPr lang="en-US" dirty="0"/>
              <a:t>from the dropdown options</a:t>
            </a:r>
          </a:p>
          <a:p>
            <a:r>
              <a:rPr lang="en-US" dirty="0">
                <a:solidFill>
                  <a:srgbClr val="00B050"/>
                </a:solidFill>
              </a:rPr>
              <a:t> </a:t>
            </a:r>
            <a:r>
              <a:rPr lang="en-US" dirty="0"/>
              <a:t>Be sure to update your profile and contact information</a:t>
            </a:r>
          </a:p>
          <a:p>
            <a:r>
              <a:rPr lang="en-US" dirty="0">
                <a:solidFill>
                  <a:srgbClr val="00B050"/>
                </a:solidFill>
              </a:rPr>
              <a:t> </a:t>
            </a:r>
            <a:r>
              <a:rPr lang="en-US" dirty="0"/>
              <a:t>Upload proof of having completed at least two hours of continuing education in radiation technology</a:t>
            </a:r>
            <a:r>
              <a:rPr lang="en-US" dirty="0">
                <a:solidFill>
                  <a:srgbClr val="00B050"/>
                </a:solidFill>
              </a:rPr>
              <a:t> </a:t>
            </a:r>
            <a:r>
              <a:rPr lang="en-US" dirty="0"/>
              <a:t>from a board-approved permanent sponsor during the two-year period</a:t>
            </a:r>
          </a:p>
          <a:p>
            <a:r>
              <a:rPr lang="en-US" dirty="0">
                <a:solidFill>
                  <a:srgbClr val="92D050"/>
                </a:solidFill>
              </a:rPr>
              <a:t> </a:t>
            </a:r>
            <a:r>
              <a:rPr lang="en-US" dirty="0"/>
              <a:t>Access your shopping cart to pay renewal fees of $32.00 + $3.50 with a credit card (Mastercard or Visa only) </a:t>
            </a:r>
          </a:p>
          <a:p>
            <a:pPr marL="0" indent="0">
              <a:buNone/>
            </a:pPr>
            <a:endParaRPr lang="en-US" dirty="0">
              <a:solidFill>
                <a:srgbClr val="92D050"/>
              </a:solidFill>
            </a:endParaRPr>
          </a:p>
        </p:txBody>
      </p:sp>
    </p:spTree>
    <p:extLst>
      <p:ext uri="{BB962C8B-B14F-4D97-AF65-F5344CB8AC3E}">
        <p14:creationId xmlns:p14="http://schemas.microsoft.com/office/powerpoint/2010/main" val="1992130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will </a:t>
            </a:r>
            <a:r>
              <a:rPr lang="en-US" b="1" i="1" u="sng" dirty="0">
                <a:solidFill>
                  <a:srgbClr val="0070C0"/>
                </a:solidFill>
              </a:rPr>
              <a:t>NOT</a:t>
            </a:r>
            <a:r>
              <a:rPr lang="en-US" dirty="0"/>
              <a:t> receive anything in the mail from   		the Ohio State Dental Board!</a:t>
            </a:r>
          </a:p>
        </p:txBody>
      </p:sp>
      <p:sp>
        <p:nvSpPr>
          <p:cNvPr id="3" name="Content Placeholder 2"/>
          <p:cNvSpPr>
            <a:spLocks noGrp="1"/>
          </p:cNvSpPr>
          <p:nvPr>
            <p:ph idx="1"/>
          </p:nvPr>
        </p:nvSpPr>
        <p:spPr/>
        <p:txBody>
          <a:bodyPr>
            <a:normAutofit/>
          </a:bodyPr>
          <a:lstStyle/>
          <a:p>
            <a:pPr marL="0" indent="0">
              <a:buNone/>
            </a:pPr>
            <a:r>
              <a:rPr lang="en-US" dirty="0"/>
              <a:t>An automatic email will be sent to you once you have successfully completed the renewal application and paid the required fee.  Once you click Done on your renewal application, you will be directed back to your dashboard where you will see that your license has been renewed and a new expiration date of December 31, 2028.</a:t>
            </a:r>
          </a:p>
          <a:p>
            <a:pPr marL="0" indent="0">
              <a:buNone/>
            </a:pPr>
            <a:r>
              <a:rPr lang="en-US" dirty="0"/>
              <a:t>If you have any questions or need assistance, e-mail the OSDB: </a:t>
            </a:r>
            <a:r>
              <a:rPr lang="en-US" dirty="0">
                <a:hlinkClick r:id="rId2"/>
              </a:rPr>
              <a:t>licensing@den.ohio.gov</a:t>
            </a:r>
            <a:r>
              <a:rPr lang="en-US" dirty="0"/>
              <a:t> </a:t>
            </a:r>
          </a:p>
          <a:p>
            <a:pPr marL="0" indent="0">
              <a:buNone/>
            </a:pPr>
            <a:r>
              <a:rPr lang="en-US" dirty="0"/>
              <a:t>*Any dental assistant radiographer whose certificate has</a:t>
            </a:r>
            <a:r>
              <a:rPr lang="en-US" dirty="0">
                <a:solidFill>
                  <a:srgbClr val="0070C0"/>
                </a:solidFill>
              </a:rPr>
              <a:t> expired </a:t>
            </a:r>
            <a:r>
              <a:rPr lang="en-US" dirty="0"/>
              <a:t>must immediately cease taking x-rays until said certificate has been renewed. </a:t>
            </a:r>
          </a:p>
        </p:txBody>
      </p:sp>
    </p:spTree>
    <p:extLst>
      <p:ext uri="{BB962C8B-B14F-4D97-AF65-F5344CB8AC3E}">
        <p14:creationId xmlns:p14="http://schemas.microsoft.com/office/powerpoint/2010/main" val="1653476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816</TotalTime>
  <Words>398</Words>
  <Application>Microsoft Office PowerPoint</Application>
  <PresentationFormat>Widescreen</PresentationFormat>
  <Paragraphs>28</Paragraphs>
  <Slides>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2-Hr Dental Radiology Review CE </vt:lpstr>
      <vt:lpstr> Important Renewal Information:</vt:lpstr>
      <vt:lpstr>To renew your radiographer license, navigate to eLicense.ohio.gov.  Click on Login/Create Account, choose Existing Users, then log in using your email address and password.  </vt:lpstr>
      <vt:lpstr>You will NOT receive anything in the mail from     the Ohio State Dental Board!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2~Hr. Dental Radiology Review</dc:title>
  <dc:creator>avrialbailey@gmail.com</dc:creator>
  <cp:lastModifiedBy>Employee01</cp:lastModifiedBy>
  <cp:revision>37</cp:revision>
  <cp:lastPrinted>2022-06-23T14:26:25Z</cp:lastPrinted>
  <dcterms:created xsi:type="dcterms:W3CDTF">2018-02-15T02:04:43Z</dcterms:created>
  <dcterms:modified xsi:type="dcterms:W3CDTF">2026-06-17T17:47:30Z</dcterms:modified>
</cp:coreProperties>
</file>